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2" r:id="rId3"/>
    <p:sldId id="261" r:id="rId4"/>
    <p:sldId id="257" r:id="rId5"/>
    <p:sldId id="270" r:id="rId6"/>
    <p:sldId id="259" r:id="rId7"/>
    <p:sldId id="266" r:id="rId8"/>
    <p:sldId id="269" r:id="rId9"/>
    <p:sldId id="267" r:id="rId10"/>
    <p:sldId id="268" r:id="rId11"/>
    <p:sldId id="271" r:id="rId12"/>
    <p:sldId id="263" r:id="rId13"/>
    <p:sldId id="264" r:id="rId14"/>
    <p:sldId id="265" r:id="rId15"/>
    <p:sldId id="260" r:id="rId16"/>
    <p:sldId id="258" r:id="rId17"/>
    <p:sldId id="272" r:id="rId18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>
        <p:scale>
          <a:sx n="100" d="100"/>
          <a:sy n="100" d="100"/>
        </p:scale>
        <p:origin x="258" y="1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F0A05-B59F-AD22-7F2F-7FA132B720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88B142-D03B-D758-D02B-A52EEBFB92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1108D2-114A-D3F3-0C15-100039F3A4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13E24-3F83-4D34-AF5F-29EE3845D609}" type="datetimeFigureOut">
              <a:rPr lang="en-DE" smtClean="0"/>
              <a:t>28/03/2024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58D5E6-24C9-9BBD-4D9A-99232E1034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D6797F-171E-C2BD-9CF9-58AAF349E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4805B-6B88-41E2-91D0-96101246FBE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3319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7D101-7060-A175-0874-6A84041B4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0C96E5-E2AB-D3E8-FBFE-79EDFA57F3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2A263D-1780-F06A-DB89-6E1A3FFD35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13E24-3F83-4D34-AF5F-29EE3845D609}" type="datetimeFigureOut">
              <a:rPr lang="en-DE" smtClean="0"/>
              <a:t>28/03/2024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251090-1327-4003-7906-06B37677CF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16CDD1-74FE-718B-8F17-05B556D76E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4805B-6B88-41E2-91D0-96101246FBE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8188637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A550E51-A72F-8309-9940-5EE8D6687F3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EB7262C-801B-A920-61B6-D83CA4FDCD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3A9617-DAEF-C130-38FB-70C6A9240E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13E24-3F83-4D34-AF5F-29EE3845D609}" type="datetimeFigureOut">
              <a:rPr lang="en-DE" smtClean="0"/>
              <a:t>28/03/2024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AF368-4BF9-F692-F169-9F8810D406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52CEF3-62E3-BF60-E482-3CCF0B653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4805B-6B88-41E2-91D0-96101246FBE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0077803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781BC5-700B-C762-22EC-BF280EF32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A4A7D2-0372-73CF-EBCD-C0BB4D2D81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D4AF3C-0764-4DDE-404D-8DBD6ADAB5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13E24-3F83-4D34-AF5F-29EE3845D609}" type="datetimeFigureOut">
              <a:rPr lang="en-DE" smtClean="0"/>
              <a:t>28/03/2024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1306AC-8E50-32AA-A8AE-D927059135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D674DC-E7D8-C9B3-C07D-0B1914667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4805B-6B88-41E2-91D0-96101246FBE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078028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2095B5-A1F6-C858-ABCF-55E885179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4060BC-299F-6087-18BB-666C4B370C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1C221E-BD12-54AD-DD34-80E4A98B10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13E24-3F83-4D34-AF5F-29EE3845D609}" type="datetimeFigureOut">
              <a:rPr lang="en-DE" smtClean="0"/>
              <a:t>28/03/2024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92AD94-783A-24F8-CB11-99C7A609F0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3885A0-5FE6-8B4B-CD5E-8ACA02A88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4805B-6B88-41E2-91D0-96101246FBE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60644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2F6BE8-7918-82ED-BC32-76693D806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0DE545-9DA7-B67B-C0B4-AD0AD48EBF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67ADA0-62B1-ED13-FCEA-BC9E8EA329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1E0388-77E5-4DD8-954E-780C87ACFE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13E24-3F83-4D34-AF5F-29EE3845D609}" type="datetimeFigureOut">
              <a:rPr lang="en-DE" smtClean="0"/>
              <a:t>28/03/2024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4CAB61-44DF-3D48-C49A-2A55C56148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2B0AF2-D478-BCCB-C545-D7FCFAD6F7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4805B-6B88-41E2-91D0-96101246FBE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612719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CDE4C8-CD9F-7F0B-0F4B-5251B9AF83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34B5A3-F534-D82F-06F4-CBDD26215B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BE282E-3E72-76D2-2FBF-225E5FDE43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FB53082-B52F-DF81-C1AC-AFCA11B6C5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72911AB-C91A-5963-23FD-87AAB82D3A0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BFF325A-ACA4-381E-E06C-5812454D27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13E24-3F83-4D34-AF5F-29EE3845D609}" type="datetimeFigureOut">
              <a:rPr lang="en-DE" smtClean="0"/>
              <a:t>28/03/2024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984BCFD-EDA2-EF34-55DA-0D9E4AD763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BEA2F4A-32E5-EC73-1BF3-6575B26B5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4805B-6B88-41E2-91D0-96101246FBE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6985639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F50C4-2302-E67A-D3A1-AA2DD3FD1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180EE1-E8E3-0688-CC9A-BEB8F6DF6B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13E24-3F83-4D34-AF5F-29EE3845D609}" type="datetimeFigureOut">
              <a:rPr lang="en-DE" smtClean="0"/>
              <a:t>28/03/2024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1AB6DC-486B-A77E-EAF3-7445A34A0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0E6846-DDDA-1664-2430-A2EFD7E6F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4805B-6B88-41E2-91D0-96101246FBE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292173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8028ABA-B9D5-A07A-74D3-25E931506D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13E24-3F83-4D34-AF5F-29EE3845D609}" type="datetimeFigureOut">
              <a:rPr lang="en-DE" smtClean="0"/>
              <a:t>28/03/2024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4BA1C7-715B-D62A-15D2-1785F31DA4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4581E1-59D5-24EA-F037-99056956E5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4805B-6B88-41E2-91D0-96101246FBE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5560268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9383C7-AC18-7691-3A0A-44DD757586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486D1F-9194-AC7F-C267-CE035A9A63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C7A12F-C2BB-5015-59C2-94EBFF8F9F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E99583-9CC6-B8F8-0238-B3EE6A7952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13E24-3F83-4D34-AF5F-29EE3845D609}" type="datetimeFigureOut">
              <a:rPr lang="en-DE" smtClean="0"/>
              <a:t>28/03/2024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B93A0C-CDA5-E675-252D-09EF98C0B2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450DFB-8347-F021-FEDB-1E3C5E38FD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4805B-6B88-41E2-91D0-96101246FBE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8681331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00663-C139-FDD3-2D44-466DB015AE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0F1517C-5DA9-5723-4FE1-132300E63EE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151B76-6650-617B-7576-D9EBCF770D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CFB596-7412-BC64-54DF-D3995A23C5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13E24-3F83-4D34-AF5F-29EE3845D609}" type="datetimeFigureOut">
              <a:rPr lang="en-DE" smtClean="0"/>
              <a:t>28/03/2024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B9037B-62FA-926E-0125-A590A9B36E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4BCE1A-4B4A-0334-0275-E1081EEF6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4805B-6B88-41E2-91D0-96101246FBE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969798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80F303F-F642-9461-AF79-BDA8F84B3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8AC7F2-C153-ABFB-D3A6-BF7992D48F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1F35B2-0DA8-252B-BBD3-3A9524E8FD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C313E24-3F83-4D34-AF5F-29EE3845D609}" type="datetimeFigureOut">
              <a:rPr lang="en-DE" smtClean="0"/>
              <a:t>28/03/2024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197E9F-3589-BF05-4624-9EB5729140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A08C54-8602-A2FE-DD46-823DFFEAD2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CC4805B-6B88-41E2-91D0-96101246FBE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347442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erson standing in front of a river with a metal head&#10;&#10;Description automatically generated">
            <a:extLst>
              <a:ext uri="{FF2B5EF4-FFF2-40B4-BE49-F238E27FC236}">
                <a16:creationId xmlns:a16="http://schemas.microsoft.com/office/drawing/2014/main" id="{E715A9AA-5252-B981-0220-8115F24A42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98604"/>
            <a:ext cx="12192000" cy="12192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6F6E624-1E28-0AED-BEF0-17F708AE84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99987"/>
            <a:ext cx="12192000" cy="1181925"/>
          </a:xfrm>
        </p:spPr>
        <p:txBody>
          <a:bodyPr>
            <a:normAutofit/>
          </a:bodyPr>
          <a:lstStyle/>
          <a:p>
            <a:r>
              <a:rPr lang="en-GB" sz="6600" b="1" dirty="0">
                <a:solidFill>
                  <a:schemeClr val="bg1"/>
                </a:solidFill>
              </a:rPr>
              <a:t>Transformer Interpretability</a:t>
            </a:r>
            <a:endParaRPr lang="en-DE" sz="6600" b="1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34674A-2C8E-0478-74D0-BBBB6F3515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73424" y="1489774"/>
            <a:ext cx="9144000" cy="498907"/>
          </a:xfrm>
        </p:spPr>
        <p:txBody>
          <a:bodyPr>
            <a:normAutofit fontScale="92500" lnSpcReduction="20000"/>
          </a:bodyPr>
          <a:lstStyle/>
          <a:p>
            <a:r>
              <a:rPr lang="en-GB" sz="3600" b="1" dirty="0">
                <a:solidFill>
                  <a:schemeClr val="bg1"/>
                </a:solidFill>
              </a:rPr>
              <a:t>Concepts and Methods</a:t>
            </a:r>
            <a:endParaRPr lang="en-DE" sz="3600" b="1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C207D6-68BF-385C-B4E3-B83CA96E9536}"/>
              </a:ext>
            </a:extLst>
          </p:cNvPr>
          <p:cNvSpPr txBox="1"/>
          <p:nvPr/>
        </p:nvSpPr>
        <p:spPr>
          <a:xfrm>
            <a:off x="8433054" y="1904738"/>
            <a:ext cx="64602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1" dirty="0">
                <a:solidFill>
                  <a:schemeClr val="bg1"/>
                </a:solidFill>
              </a:rPr>
              <a:t>Julian Schulz 2024</a:t>
            </a:r>
            <a:endParaRPr lang="en-DE" sz="1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76172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F9BE8-9521-0E16-7A71-12A9B8C39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Interpreting Activations 3: </a:t>
            </a:r>
            <a:br>
              <a:rPr lang="en-GB" dirty="0"/>
            </a:br>
            <a:r>
              <a:rPr lang="en-GB" dirty="0"/>
              <a:t>Addition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74D05C-9973-C133-51E2-6D1AF9A4D9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791200" cy="4351338"/>
          </a:xfrm>
        </p:spPr>
        <p:txBody>
          <a:bodyPr/>
          <a:lstStyle/>
          <a:p>
            <a:r>
              <a:rPr lang="en-GB" dirty="0"/>
              <a:t>To see the effect of a feature, you can add it in</a:t>
            </a:r>
          </a:p>
          <a:p>
            <a:r>
              <a:rPr lang="en-GB" dirty="0"/>
              <a:t>By taking the activations from a particular behaviour, and its opposite</a:t>
            </a:r>
          </a:p>
          <a:p>
            <a:r>
              <a:rPr lang="en-GB" dirty="0"/>
              <a:t>Add those activations in during a forward pass</a:t>
            </a:r>
          </a:p>
          <a:p>
            <a:r>
              <a:rPr lang="en-GB" dirty="0"/>
              <a:t>Measure the effect on completions</a:t>
            </a:r>
            <a:endParaRPr lang="en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945E2A-7095-9A85-5F4C-43027D905E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7346" y="64008"/>
            <a:ext cx="3493435" cy="618134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CC243C8-E777-11C1-1E6A-70C031FEA427}"/>
              </a:ext>
            </a:extLst>
          </p:cNvPr>
          <p:cNvSpPr txBox="1"/>
          <p:nvPr/>
        </p:nvSpPr>
        <p:spPr>
          <a:xfrm>
            <a:off x="6718623" y="6245352"/>
            <a:ext cx="52462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“Steering Llama 2 via Contrastive Activation Addition” Rimsky et al. 2024</a:t>
            </a:r>
          </a:p>
        </p:txBody>
      </p:sp>
    </p:spTree>
    <p:extLst>
      <p:ext uri="{BB962C8B-B14F-4D97-AF65-F5344CB8AC3E}">
        <p14:creationId xmlns:p14="http://schemas.microsoft.com/office/powerpoint/2010/main" val="490408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2BFB3-91EC-2795-7352-9A0958053F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Results of Activation Addition</a:t>
            </a:r>
            <a:endParaRPr lang="en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006FBD-CDE8-F8F6-9E69-CB7D5A0C6C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426" y="1282426"/>
            <a:ext cx="7772400" cy="31882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7CA7EE4-2105-450D-FCE7-857A000374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750" y="4321107"/>
            <a:ext cx="10946050" cy="213373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068FA29-1194-D796-FD8F-6740DEC1317B}"/>
              </a:ext>
            </a:extLst>
          </p:cNvPr>
          <p:cNvSpPr txBox="1"/>
          <p:nvPr/>
        </p:nvSpPr>
        <p:spPr>
          <a:xfrm>
            <a:off x="7622020" y="6302502"/>
            <a:ext cx="52462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“Steering Llama 2 via Contrastive Activation Addition” Rimsky et al. 2024</a:t>
            </a:r>
          </a:p>
        </p:txBody>
      </p:sp>
    </p:spTree>
    <p:extLst>
      <p:ext uri="{BB962C8B-B14F-4D97-AF65-F5344CB8AC3E}">
        <p14:creationId xmlns:p14="http://schemas.microsoft.com/office/powerpoint/2010/main" val="36924440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475705-CB15-4934-4E2D-62D2844DCC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Superposition – the curse of interpretability</a:t>
            </a:r>
            <a:endParaRPr lang="en-D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2E0670-3F0A-A500-D7B3-FF666701F2F0}"/>
              </a:ext>
            </a:extLst>
          </p:cNvPr>
          <p:cNvSpPr txBox="1"/>
          <p:nvPr/>
        </p:nvSpPr>
        <p:spPr>
          <a:xfrm>
            <a:off x="2438400" y="1230689"/>
            <a:ext cx="6276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0" i="1" dirty="0">
                <a:effectLst/>
                <a:latin typeface="var(--font_family_headings, var(--font_family_headings_preset, var(--font-family-title)))"/>
              </a:rPr>
              <a:t>“Inside every AI is a bigger AI, trying to get out” ~ Scott Alexander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45A09AD-740D-B360-9AB2-5932346315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8767" y="1875354"/>
            <a:ext cx="4962815" cy="421156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B082EA7-757C-3F98-6328-88D9911BAE3F}"/>
              </a:ext>
            </a:extLst>
          </p:cNvPr>
          <p:cNvSpPr txBox="1"/>
          <p:nvPr/>
        </p:nvSpPr>
        <p:spPr>
          <a:xfrm>
            <a:off x="7524750" y="6488668"/>
            <a:ext cx="4667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i="0" dirty="0">
                <a:solidFill>
                  <a:srgbClr val="000000"/>
                </a:solidFill>
                <a:effectLst/>
                <a:latin typeface="-apple-system"/>
              </a:rPr>
              <a:t>Toy Models of Superposition -  Anthropic, 2022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7F50258-0421-E237-F6B9-7B068325EA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3386" y="2161292"/>
            <a:ext cx="3672039" cy="3639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5820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475705-CB15-4934-4E2D-62D2844DCC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8850" y="365125"/>
            <a:ext cx="9124950" cy="1325563"/>
          </a:xfrm>
        </p:spPr>
        <p:txBody>
          <a:bodyPr/>
          <a:lstStyle/>
          <a:p>
            <a:r>
              <a:rPr lang="en-GB" dirty="0"/>
              <a:t>Toy models of Superposition</a:t>
            </a:r>
            <a:endParaRPr lang="en-D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082EA7-757C-3F98-6328-88D9911BAE3F}"/>
              </a:ext>
            </a:extLst>
          </p:cNvPr>
          <p:cNvSpPr txBox="1"/>
          <p:nvPr/>
        </p:nvSpPr>
        <p:spPr>
          <a:xfrm>
            <a:off x="7524750" y="6488668"/>
            <a:ext cx="4667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i="0" dirty="0">
                <a:solidFill>
                  <a:srgbClr val="000000"/>
                </a:solidFill>
                <a:effectLst/>
                <a:latin typeface="-apple-system"/>
              </a:rPr>
              <a:t>Toy Models of Superposition -  Anthropic, 2022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28E20A02-DA96-A079-D788-EB48BABE5E79}"/>
              </a:ext>
            </a:extLst>
          </p:cNvPr>
          <p:cNvSpPr/>
          <p:nvPr/>
        </p:nvSpPr>
        <p:spPr>
          <a:xfrm>
            <a:off x="904871" y="1885950"/>
            <a:ext cx="257175" cy="25717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7BC6E72-CE07-69FC-5A0D-5155B41BAB30}"/>
              </a:ext>
            </a:extLst>
          </p:cNvPr>
          <p:cNvSpPr/>
          <p:nvPr/>
        </p:nvSpPr>
        <p:spPr>
          <a:xfrm>
            <a:off x="904871" y="2366010"/>
            <a:ext cx="257175" cy="25717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AB9A89A-BF01-D7DC-7CF1-09E83D88AECE}"/>
              </a:ext>
            </a:extLst>
          </p:cNvPr>
          <p:cNvSpPr/>
          <p:nvPr/>
        </p:nvSpPr>
        <p:spPr>
          <a:xfrm>
            <a:off x="904871" y="2846070"/>
            <a:ext cx="257175" cy="25717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1B30684-F81D-A126-D561-9236551A4775}"/>
              </a:ext>
            </a:extLst>
          </p:cNvPr>
          <p:cNvSpPr/>
          <p:nvPr/>
        </p:nvSpPr>
        <p:spPr>
          <a:xfrm>
            <a:off x="904871" y="3326130"/>
            <a:ext cx="257175" cy="25717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24E246C-010C-06BD-626F-BE6BBAED0881}"/>
              </a:ext>
            </a:extLst>
          </p:cNvPr>
          <p:cNvSpPr/>
          <p:nvPr/>
        </p:nvSpPr>
        <p:spPr>
          <a:xfrm>
            <a:off x="904871" y="3806190"/>
            <a:ext cx="257175" cy="25717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3229D05-1A4F-27A6-1769-3680F22A66BC}"/>
              </a:ext>
            </a:extLst>
          </p:cNvPr>
          <p:cNvSpPr/>
          <p:nvPr/>
        </p:nvSpPr>
        <p:spPr>
          <a:xfrm>
            <a:off x="904871" y="4286250"/>
            <a:ext cx="257175" cy="25717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7BA1801-C62B-D413-9565-D879F120BFC6}"/>
              </a:ext>
            </a:extLst>
          </p:cNvPr>
          <p:cNvSpPr/>
          <p:nvPr/>
        </p:nvSpPr>
        <p:spPr>
          <a:xfrm>
            <a:off x="3777611" y="1885950"/>
            <a:ext cx="257175" cy="25717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5021E29-7588-9261-C7C5-2937462412DC}"/>
              </a:ext>
            </a:extLst>
          </p:cNvPr>
          <p:cNvSpPr/>
          <p:nvPr/>
        </p:nvSpPr>
        <p:spPr>
          <a:xfrm>
            <a:off x="3777611" y="2366010"/>
            <a:ext cx="257175" cy="25717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B10FD83-744F-15A4-3A9C-19E5E67E4E51}"/>
              </a:ext>
            </a:extLst>
          </p:cNvPr>
          <p:cNvSpPr/>
          <p:nvPr/>
        </p:nvSpPr>
        <p:spPr>
          <a:xfrm>
            <a:off x="3777611" y="2846070"/>
            <a:ext cx="257175" cy="25717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3E0352F-BE97-E725-DCAF-369025590C01}"/>
              </a:ext>
            </a:extLst>
          </p:cNvPr>
          <p:cNvSpPr/>
          <p:nvPr/>
        </p:nvSpPr>
        <p:spPr>
          <a:xfrm>
            <a:off x="3777611" y="3326130"/>
            <a:ext cx="257175" cy="25717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FEE2D91-BBFD-8A6D-5E4A-822E0AC480E2}"/>
              </a:ext>
            </a:extLst>
          </p:cNvPr>
          <p:cNvSpPr/>
          <p:nvPr/>
        </p:nvSpPr>
        <p:spPr>
          <a:xfrm>
            <a:off x="3777611" y="3806190"/>
            <a:ext cx="257175" cy="25717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58BE1FB-40A6-744B-A7E3-B74ACC8F159A}"/>
              </a:ext>
            </a:extLst>
          </p:cNvPr>
          <p:cNvSpPr/>
          <p:nvPr/>
        </p:nvSpPr>
        <p:spPr>
          <a:xfrm>
            <a:off x="3777611" y="4286250"/>
            <a:ext cx="257175" cy="25717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059C57A-38B3-8D8E-F698-EF8CC11B17BF}"/>
              </a:ext>
            </a:extLst>
          </p:cNvPr>
          <p:cNvSpPr/>
          <p:nvPr/>
        </p:nvSpPr>
        <p:spPr>
          <a:xfrm>
            <a:off x="2341241" y="2846070"/>
            <a:ext cx="257175" cy="257175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rgbClr val="FFFF00"/>
              </a:solidFill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A67924E-AEED-8F7E-F8A0-CD6F622C0E1E}"/>
              </a:ext>
            </a:extLst>
          </p:cNvPr>
          <p:cNvSpPr/>
          <p:nvPr/>
        </p:nvSpPr>
        <p:spPr>
          <a:xfrm>
            <a:off x="2341241" y="3326130"/>
            <a:ext cx="257175" cy="257175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rgbClr val="FFFF00"/>
              </a:solidFill>
            </a:endParaRPr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2112ABCC-94BD-B6AC-4693-AC5472A52161}"/>
              </a:ext>
            </a:extLst>
          </p:cNvPr>
          <p:cNvSpPr/>
          <p:nvPr/>
        </p:nvSpPr>
        <p:spPr>
          <a:xfrm>
            <a:off x="1363984" y="2733039"/>
            <a:ext cx="864866" cy="97409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F7672E66-51AA-8F05-2841-ED3E13461CF6}"/>
              </a:ext>
            </a:extLst>
          </p:cNvPr>
          <p:cNvSpPr/>
          <p:nvPr/>
        </p:nvSpPr>
        <p:spPr>
          <a:xfrm>
            <a:off x="2888933" y="2733039"/>
            <a:ext cx="864866" cy="97409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F2D4966-D23B-7E35-0F80-E01F4771E251}"/>
                  </a:ext>
                </a:extLst>
              </p:cNvPr>
              <p:cNvSpPr txBox="1"/>
              <p:nvPr/>
            </p:nvSpPr>
            <p:spPr>
              <a:xfrm>
                <a:off x="1403028" y="3755588"/>
                <a:ext cx="685800" cy="615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DE" sz="4000" dirty="0"/>
              </a:p>
            </p:txBody>
          </p:sp>
        </mc:Choice>
        <mc:Fallback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F2D4966-D23B-7E35-0F80-E01F4771E2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3028" y="3755588"/>
                <a:ext cx="685800" cy="61555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561A2FC-FCFA-EE5D-28D8-068B8669D56F}"/>
                  </a:ext>
                </a:extLst>
              </p:cNvPr>
              <p:cNvSpPr txBox="1"/>
              <p:nvPr/>
            </p:nvSpPr>
            <p:spPr>
              <a:xfrm>
                <a:off x="2838441" y="3799284"/>
                <a:ext cx="685800" cy="615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4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40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GB" sz="4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DE" sz="4000" dirty="0"/>
              </a:p>
            </p:txBody>
          </p:sp>
        </mc:Choice>
        <mc:Fallback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561A2FC-FCFA-EE5D-28D8-068B8669D5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8441" y="3799284"/>
                <a:ext cx="685800" cy="615553"/>
              </a:xfrm>
              <a:prstGeom prst="rect">
                <a:avLst/>
              </a:prstGeom>
              <a:blipFill>
                <a:blip r:embed="rId3"/>
                <a:stretch>
                  <a:fillRect r="-803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5" name="Picture 34">
            <a:extLst>
              <a:ext uri="{FF2B5EF4-FFF2-40B4-BE49-F238E27FC236}">
                <a16:creationId xmlns:a16="http://schemas.microsoft.com/office/drawing/2014/main" id="{58BED4AF-7EDE-7EDF-18AF-635EA01635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6762" y="2196329"/>
            <a:ext cx="7300880" cy="2259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8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475705-CB15-4934-4E2D-62D2844DCC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8850" y="365125"/>
            <a:ext cx="9124950" cy="1325563"/>
          </a:xfrm>
        </p:spPr>
        <p:txBody>
          <a:bodyPr/>
          <a:lstStyle/>
          <a:p>
            <a:r>
              <a:rPr lang="en-GB" dirty="0"/>
              <a:t>Toy models of Superposition</a:t>
            </a:r>
            <a:endParaRPr lang="en-D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082EA7-757C-3F98-6328-88D9911BAE3F}"/>
              </a:ext>
            </a:extLst>
          </p:cNvPr>
          <p:cNvSpPr txBox="1"/>
          <p:nvPr/>
        </p:nvSpPr>
        <p:spPr>
          <a:xfrm>
            <a:off x="7524750" y="6488668"/>
            <a:ext cx="4667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i="0" dirty="0">
                <a:solidFill>
                  <a:srgbClr val="000000"/>
                </a:solidFill>
                <a:effectLst/>
                <a:latin typeface="-apple-system"/>
              </a:rPr>
              <a:t>Toy Models of Superposition -  Anthropic, 2022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1E77A71F-935D-F44E-4F16-2339BEF609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46" y="1818512"/>
            <a:ext cx="10655430" cy="3597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185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AE0B8-6F2C-4129-85F9-A61928675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268075" cy="1325563"/>
          </a:xfrm>
        </p:spPr>
        <p:txBody>
          <a:bodyPr/>
          <a:lstStyle/>
          <a:p>
            <a:r>
              <a:rPr lang="en-GB" dirty="0"/>
              <a:t>Towards </a:t>
            </a:r>
            <a:r>
              <a:rPr lang="en-GB" dirty="0" err="1"/>
              <a:t>Monosemanticity</a:t>
            </a:r>
            <a:r>
              <a:rPr lang="en-GB" dirty="0"/>
              <a:t>: Sparse Autoencoders</a:t>
            </a:r>
            <a:endParaRPr lang="en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99E7A5-A8AB-D62B-7381-8627986250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946" y="1690688"/>
            <a:ext cx="5405984" cy="4205774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46A3C70B-1B68-94F7-FEFC-B56F54E12D26}"/>
              </a:ext>
            </a:extLst>
          </p:cNvPr>
          <p:cNvSpPr/>
          <p:nvPr/>
        </p:nvSpPr>
        <p:spPr>
          <a:xfrm>
            <a:off x="7087407" y="3960118"/>
            <a:ext cx="257175" cy="257175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C60CF60-4E46-B20C-DA77-9E25E10AFB04}"/>
              </a:ext>
            </a:extLst>
          </p:cNvPr>
          <p:cNvSpPr/>
          <p:nvPr/>
        </p:nvSpPr>
        <p:spPr>
          <a:xfrm>
            <a:off x="7087407" y="4440178"/>
            <a:ext cx="257175" cy="257175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7B2A190-CF1C-AC73-7659-A0900708D1E0}"/>
              </a:ext>
            </a:extLst>
          </p:cNvPr>
          <p:cNvSpPr/>
          <p:nvPr/>
        </p:nvSpPr>
        <p:spPr>
          <a:xfrm>
            <a:off x="7087407" y="4920238"/>
            <a:ext cx="257175" cy="257175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7DECC95-A714-69D9-FF37-38B961F211AF}"/>
              </a:ext>
            </a:extLst>
          </p:cNvPr>
          <p:cNvSpPr/>
          <p:nvPr/>
        </p:nvSpPr>
        <p:spPr>
          <a:xfrm>
            <a:off x="9960147" y="3960118"/>
            <a:ext cx="257175" cy="257175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B902FB6-507F-9F32-DC20-3021743EB044}"/>
              </a:ext>
            </a:extLst>
          </p:cNvPr>
          <p:cNvSpPr/>
          <p:nvPr/>
        </p:nvSpPr>
        <p:spPr>
          <a:xfrm>
            <a:off x="9960147" y="4440178"/>
            <a:ext cx="257175" cy="257175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E4AD0A0-54BB-064A-D279-A572714FCD12}"/>
              </a:ext>
            </a:extLst>
          </p:cNvPr>
          <p:cNvSpPr/>
          <p:nvPr/>
        </p:nvSpPr>
        <p:spPr>
          <a:xfrm>
            <a:off x="9960147" y="4920238"/>
            <a:ext cx="257175" cy="257175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2F63EF69-3223-9A91-0B33-28E397FC3F98}"/>
              </a:ext>
            </a:extLst>
          </p:cNvPr>
          <p:cNvSpPr/>
          <p:nvPr/>
        </p:nvSpPr>
        <p:spPr>
          <a:xfrm>
            <a:off x="7546520" y="4088706"/>
            <a:ext cx="864866" cy="97409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59F19D8A-44BB-D6E3-CE3F-E67E997310B4}"/>
              </a:ext>
            </a:extLst>
          </p:cNvPr>
          <p:cNvSpPr/>
          <p:nvPr/>
        </p:nvSpPr>
        <p:spPr>
          <a:xfrm>
            <a:off x="8940172" y="4088706"/>
            <a:ext cx="864866" cy="97409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68A38951-13CC-E8D8-7A71-958275A2BD14}"/>
              </a:ext>
            </a:extLst>
          </p:cNvPr>
          <p:cNvSpPr/>
          <p:nvPr/>
        </p:nvSpPr>
        <p:spPr>
          <a:xfrm>
            <a:off x="8513004" y="3178694"/>
            <a:ext cx="257175" cy="25717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D4D088C-5289-1580-29F4-7FDB8F361CA7}"/>
              </a:ext>
            </a:extLst>
          </p:cNvPr>
          <p:cNvSpPr/>
          <p:nvPr/>
        </p:nvSpPr>
        <p:spPr>
          <a:xfrm>
            <a:off x="8513004" y="3658754"/>
            <a:ext cx="257175" cy="25717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C5F72B02-DB26-F679-8183-1E79B4F19210}"/>
              </a:ext>
            </a:extLst>
          </p:cNvPr>
          <p:cNvSpPr/>
          <p:nvPr/>
        </p:nvSpPr>
        <p:spPr>
          <a:xfrm>
            <a:off x="8513004" y="4138814"/>
            <a:ext cx="257175" cy="25717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5A17763-B772-05DE-B206-A4B323108AB0}"/>
              </a:ext>
            </a:extLst>
          </p:cNvPr>
          <p:cNvSpPr/>
          <p:nvPr/>
        </p:nvSpPr>
        <p:spPr>
          <a:xfrm>
            <a:off x="8513004" y="4618874"/>
            <a:ext cx="257175" cy="25717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B6F37973-2A38-5444-C872-2E520783C75C}"/>
              </a:ext>
            </a:extLst>
          </p:cNvPr>
          <p:cNvSpPr/>
          <p:nvPr/>
        </p:nvSpPr>
        <p:spPr>
          <a:xfrm>
            <a:off x="8513004" y="5098934"/>
            <a:ext cx="257175" cy="25717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9172BB09-A6BA-B7E3-7DB1-C61F88791289}"/>
              </a:ext>
            </a:extLst>
          </p:cNvPr>
          <p:cNvSpPr/>
          <p:nvPr/>
        </p:nvSpPr>
        <p:spPr>
          <a:xfrm>
            <a:off x="8513004" y="5578994"/>
            <a:ext cx="257175" cy="25717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7F1C346B-F980-0AEF-DA6A-9F23BB1BFC96}"/>
              </a:ext>
            </a:extLst>
          </p:cNvPr>
          <p:cNvCxnSpPr>
            <a:cxnSpLocks/>
          </p:cNvCxnSpPr>
          <p:nvPr/>
        </p:nvCxnSpPr>
        <p:spPr>
          <a:xfrm flipH="1">
            <a:off x="7429500" y="2658428"/>
            <a:ext cx="739140" cy="1075372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1C4CF00-0E00-7D7D-4AAB-09302D7FFF02}"/>
              </a:ext>
            </a:extLst>
          </p:cNvPr>
          <p:cNvCxnSpPr>
            <a:cxnSpLocks/>
          </p:cNvCxnSpPr>
          <p:nvPr/>
        </p:nvCxnSpPr>
        <p:spPr>
          <a:xfrm>
            <a:off x="8411386" y="2658428"/>
            <a:ext cx="1677348" cy="1128337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FD14930-CF2D-0A8B-4466-8B1BFA281011}"/>
              </a:ext>
            </a:extLst>
          </p:cNvPr>
          <p:cNvCxnSpPr>
            <a:cxnSpLocks/>
          </p:cNvCxnSpPr>
          <p:nvPr/>
        </p:nvCxnSpPr>
        <p:spPr>
          <a:xfrm flipH="1">
            <a:off x="8641591" y="2658428"/>
            <a:ext cx="487169" cy="50016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02EDC12-0D40-A726-32CC-44A55E10B755}"/>
                  </a:ext>
                </a:extLst>
              </p:cNvPr>
              <p:cNvSpPr txBox="1"/>
              <p:nvPr/>
            </p:nvSpPr>
            <p:spPr>
              <a:xfrm>
                <a:off x="6719742" y="2263937"/>
                <a:ext cx="277236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𝐿𝑜𝑠𝑠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𝑀𝑆𝐸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E" sz="2800" dirty="0"/>
              </a:p>
            </p:txBody>
          </p:sp>
        </mc:Choice>
        <mc:Fallback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02EDC12-0D40-A726-32CC-44A55E10B7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9742" y="2263937"/>
                <a:ext cx="2772362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TextBox 39">
            <a:extLst>
              <a:ext uri="{FF2B5EF4-FFF2-40B4-BE49-F238E27FC236}">
                <a16:creationId xmlns:a16="http://schemas.microsoft.com/office/drawing/2014/main" id="{B15BDB84-D85C-F65D-33D7-71002FB03A39}"/>
              </a:ext>
            </a:extLst>
          </p:cNvPr>
          <p:cNvSpPr txBox="1"/>
          <p:nvPr/>
        </p:nvSpPr>
        <p:spPr>
          <a:xfrm>
            <a:off x="7324584" y="6275169"/>
            <a:ext cx="54722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i="0" dirty="0">
                <a:solidFill>
                  <a:srgbClr val="000000"/>
                </a:solidFill>
                <a:effectLst/>
                <a:latin typeface="-apple-system"/>
              </a:rPr>
              <a:t>Towards </a:t>
            </a:r>
            <a:r>
              <a:rPr lang="en-GB" i="0" dirty="0" err="1">
                <a:solidFill>
                  <a:srgbClr val="000000"/>
                </a:solidFill>
                <a:effectLst/>
                <a:latin typeface="-apple-system"/>
              </a:rPr>
              <a:t>Monosemanticity</a:t>
            </a:r>
            <a:r>
              <a:rPr lang="en-GB" i="0" dirty="0">
                <a:solidFill>
                  <a:srgbClr val="000000"/>
                </a:solidFill>
                <a:effectLst/>
                <a:latin typeface="-apple-system"/>
              </a:rPr>
              <a:t>: Decomposing Language Models With Dictionary Learning-  Anthropic, 2023</a:t>
            </a:r>
          </a:p>
        </p:txBody>
      </p:sp>
    </p:spTree>
    <p:extLst>
      <p:ext uri="{BB962C8B-B14F-4D97-AF65-F5344CB8AC3E}">
        <p14:creationId xmlns:p14="http://schemas.microsoft.com/office/powerpoint/2010/main" val="8687376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207B73-CFA2-B4FD-0163-073F93D94E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Results in unlabelled features</a:t>
            </a:r>
          </a:p>
          <a:p>
            <a:r>
              <a:rPr lang="en-GB" dirty="0"/>
              <a:t>Interpretation can sometimes be done by humans</a:t>
            </a:r>
          </a:p>
          <a:p>
            <a:pPr lvl="1"/>
            <a:r>
              <a:rPr lang="en-GB" dirty="0"/>
              <a:t>What text activates the feature?</a:t>
            </a:r>
          </a:p>
          <a:p>
            <a:pPr lvl="1"/>
            <a:r>
              <a:rPr lang="en-GB" dirty="0"/>
              <a:t>What happens if feature is upweighted?</a:t>
            </a:r>
          </a:p>
          <a:p>
            <a:r>
              <a:rPr lang="en-GB" dirty="0"/>
              <a:t>This can also be automized</a:t>
            </a:r>
          </a:p>
          <a:p>
            <a:r>
              <a:rPr lang="en-GB" dirty="0"/>
              <a:t>Example: Arabic text feature</a:t>
            </a:r>
          </a:p>
          <a:p>
            <a:endParaRPr lang="en-DE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B422CE2-48C3-6936-B505-15E527962B8F}"/>
              </a:ext>
            </a:extLst>
          </p:cNvPr>
          <p:cNvSpPr txBox="1">
            <a:spLocks/>
          </p:cNvSpPr>
          <p:nvPr/>
        </p:nvSpPr>
        <p:spPr>
          <a:xfrm>
            <a:off x="447105" y="365125"/>
            <a:ext cx="1165916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Towards </a:t>
            </a:r>
            <a:r>
              <a:rPr lang="en-GB" dirty="0" err="1"/>
              <a:t>Monosemanticity</a:t>
            </a:r>
            <a:r>
              <a:rPr lang="en-GB" dirty="0"/>
              <a:t>: Sparse Autoencoders</a:t>
            </a:r>
            <a:endParaRPr lang="en-D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289448-0A78-3B63-A707-C338409AA3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105" y="4663820"/>
            <a:ext cx="9782387" cy="2194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6227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0E478-04D2-1FCC-FB26-8E0389494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Understanding Features of SAEs</a:t>
            </a:r>
            <a:endParaRPr lang="en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6C3817-12F2-F0B0-AEA3-38938590D9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61" y="1776413"/>
            <a:ext cx="12071077" cy="4406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0660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water flowing through a grassy field&#10;&#10;Description automatically generated">
            <a:extLst>
              <a:ext uri="{FF2B5EF4-FFF2-40B4-BE49-F238E27FC236}">
                <a16:creationId xmlns:a16="http://schemas.microsoft.com/office/drawing/2014/main" id="{B26B8C86-D1D0-372D-CBFD-6699D1DB50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609725"/>
            <a:ext cx="12192000" cy="12192000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6EAB2E70-A7AF-1847-8C85-0D8D0667DB49}"/>
              </a:ext>
            </a:extLst>
          </p:cNvPr>
          <p:cNvSpPr txBox="1">
            <a:spLocks/>
          </p:cNvSpPr>
          <p:nvPr/>
        </p:nvSpPr>
        <p:spPr>
          <a:xfrm>
            <a:off x="4667249" y="0"/>
            <a:ext cx="3810001" cy="11819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6600" b="1" dirty="0"/>
              <a:t>Features</a:t>
            </a:r>
            <a:endParaRPr lang="en-DE" sz="6600" b="1" dirty="0"/>
          </a:p>
        </p:txBody>
      </p:sp>
    </p:spTree>
    <p:extLst>
      <p:ext uri="{BB962C8B-B14F-4D97-AF65-F5344CB8AC3E}">
        <p14:creationId xmlns:p14="http://schemas.microsoft.com/office/powerpoint/2010/main" val="24919233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D98128-7F85-1E0D-3125-C8EE32E86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do we want to interpret features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85B6D-66CF-00DC-729F-DE760F9813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Catching bad cognition</a:t>
            </a:r>
          </a:p>
          <a:p>
            <a:r>
              <a:rPr lang="en-GB" dirty="0"/>
              <a:t>Ruling out bad cognition “Enumerative Safety”</a:t>
            </a:r>
          </a:p>
          <a:p>
            <a:endParaRPr lang="en-GB" dirty="0"/>
          </a:p>
          <a:p>
            <a:r>
              <a:rPr lang="en-GB" dirty="0"/>
              <a:t>Knowing more is robustly better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31757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1AD411-EAF2-8E48-C9E7-B19F24ECC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Recap: Transformer Architecture</a:t>
            </a:r>
            <a:endParaRPr lang="en-D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C3ED18F-6278-6919-68BC-9B287879A5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8128" y="1302916"/>
            <a:ext cx="3019847" cy="455348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C11840F-E8DE-ED9A-D888-BD903CF477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4256" y="1513228"/>
            <a:ext cx="3129890" cy="455348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B3C63F3-3998-39F2-7467-B879251FC6E6}"/>
              </a:ext>
            </a:extLst>
          </p:cNvPr>
          <p:cNvSpPr txBox="1"/>
          <p:nvPr/>
        </p:nvSpPr>
        <p:spPr>
          <a:xfrm>
            <a:off x="320871" y="6100353"/>
            <a:ext cx="5246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“Attention Is All You Need” Google Brain </a:t>
            </a:r>
            <a:r>
              <a:rPr lang="en-GB" b="1" dirty="0"/>
              <a:t>2017</a:t>
            </a:r>
            <a:endParaRPr lang="en-DE" b="1" dirty="0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05AEC7C4-A831-1F86-ABF8-138005664098}"/>
              </a:ext>
            </a:extLst>
          </p:cNvPr>
          <p:cNvSpPr/>
          <p:nvPr/>
        </p:nvSpPr>
        <p:spPr>
          <a:xfrm>
            <a:off x="4661222" y="2270496"/>
            <a:ext cx="2855145" cy="9418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BC908D1-7F26-57FB-AEB9-FA7AA080A9F7}"/>
              </a:ext>
            </a:extLst>
          </p:cNvPr>
          <p:cNvSpPr txBox="1"/>
          <p:nvPr/>
        </p:nvSpPr>
        <p:spPr>
          <a:xfrm>
            <a:off x="6316287" y="5888076"/>
            <a:ext cx="52462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“Progress Measure for Grokking via Mechanistic Interpretability” Neel Nanda et al. </a:t>
            </a:r>
            <a:r>
              <a:rPr lang="en-GB" b="1" dirty="0"/>
              <a:t>2023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19C61EE-28C9-2D7D-E8A7-BFF3DAA07D17}"/>
              </a:ext>
            </a:extLst>
          </p:cNvPr>
          <p:cNvSpPr txBox="1"/>
          <p:nvPr/>
        </p:nvSpPr>
        <p:spPr>
          <a:xfrm>
            <a:off x="4468368" y="3645673"/>
            <a:ext cx="32552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Decoder Only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Residual Stream is the central object</a:t>
            </a:r>
            <a:endParaRPr lang="en-DE" sz="2400" dirty="0"/>
          </a:p>
        </p:txBody>
      </p:sp>
    </p:spTree>
    <p:extLst>
      <p:ext uri="{BB962C8B-B14F-4D97-AF65-F5344CB8AC3E}">
        <p14:creationId xmlns:p14="http://schemas.microsoft.com/office/powerpoint/2010/main" val="1840280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1AD411-EAF2-8E48-C9E7-B19F24ECC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Recap: Transformer Architecture</a:t>
            </a:r>
            <a:endParaRPr lang="en-D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C3ED18F-6278-6919-68BC-9B287879A5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2378" y="1385209"/>
            <a:ext cx="3019847" cy="455348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BC908D1-7F26-57FB-AEB9-FA7AA080A9F7}"/>
              </a:ext>
            </a:extLst>
          </p:cNvPr>
          <p:cNvSpPr txBox="1"/>
          <p:nvPr/>
        </p:nvSpPr>
        <p:spPr>
          <a:xfrm>
            <a:off x="3011112" y="6021793"/>
            <a:ext cx="52462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“Progress Measure for Grokking via Mechanistic Interpretability” Neel Nanda et al. </a:t>
            </a:r>
            <a:r>
              <a:rPr lang="en-GB" b="1" dirty="0"/>
              <a:t>2023</a:t>
            </a:r>
          </a:p>
        </p:txBody>
      </p:sp>
    </p:spTree>
    <p:extLst>
      <p:ext uri="{BB962C8B-B14F-4D97-AF65-F5344CB8AC3E}">
        <p14:creationId xmlns:p14="http://schemas.microsoft.com/office/powerpoint/2010/main" val="29271354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1AD411-EAF2-8E48-C9E7-B19F24ECC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Transformers are mostly linear</a:t>
            </a:r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B1B933A-6B3C-9D2D-8A25-8FBACA1525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9267" y="1565724"/>
            <a:ext cx="3019847" cy="4553486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6C71F78-CEA0-EAB4-C29B-5D150C5B34A6}"/>
              </a:ext>
            </a:extLst>
          </p:cNvPr>
          <p:cNvCxnSpPr/>
          <p:nvPr/>
        </p:nvCxnSpPr>
        <p:spPr>
          <a:xfrm>
            <a:off x="7878895" y="3346704"/>
            <a:ext cx="1865746" cy="0"/>
          </a:xfrm>
          <a:prstGeom prst="line">
            <a:avLst/>
          </a:prstGeom>
          <a:ln w="5715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19DDED8-693B-91EA-3BD2-8C0CE4FB102E}"/>
              </a:ext>
            </a:extLst>
          </p:cNvPr>
          <p:cNvSpPr txBox="1"/>
          <p:nvPr/>
        </p:nvSpPr>
        <p:spPr>
          <a:xfrm>
            <a:off x="7150613" y="3162038"/>
            <a:ext cx="688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ReLu</a:t>
            </a:r>
            <a:endParaRPr lang="en-DE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845D91F-B2EA-D766-2486-A3541D49B273}"/>
              </a:ext>
            </a:extLst>
          </p:cNvPr>
          <p:cNvCxnSpPr/>
          <p:nvPr/>
        </p:nvCxnSpPr>
        <p:spPr>
          <a:xfrm>
            <a:off x="7878895" y="4184904"/>
            <a:ext cx="1865746" cy="0"/>
          </a:xfrm>
          <a:prstGeom prst="line">
            <a:avLst/>
          </a:prstGeom>
          <a:ln w="5715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F91FC2C-C73B-458E-517A-1B5AD91433E2}"/>
              </a:ext>
            </a:extLst>
          </p:cNvPr>
          <p:cNvSpPr txBox="1"/>
          <p:nvPr/>
        </p:nvSpPr>
        <p:spPr>
          <a:xfrm>
            <a:off x="6804422" y="4000238"/>
            <a:ext cx="10346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Softmax</a:t>
            </a:r>
            <a:endParaRPr lang="en-DE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04182C0-207C-1C9B-894F-8EE1E926FE1C}"/>
              </a:ext>
            </a:extLst>
          </p:cNvPr>
          <p:cNvCxnSpPr/>
          <p:nvPr/>
        </p:nvCxnSpPr>
        <p:spPr>
          <a:xfrm>
            <a:off x="8811768" y="1636669"/>
            <a:ext cx="1865746" cy="0"/>
          </a:xfrm>
          <a:prstGeom prst="line">
            <a:avLst/>
          </a:prstGeom>
          <a:ln w="5715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FB145F4-B16F-F4EB-B993-3BA6746430BA}"/>
              </a:ext>
            </a:extLst>
          </p:cNvPr>
          <p:cNvSpPr txBox="1"/>
          <p:nvPr/>
        </p:nvSpPr>
        <p:spPr>
          <a:xfrm>
            <a:off x="7737295" y="1452003"/>
            <a:ext cx="10346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Softmax</a:t>
            </a:r>
            <a:endParaRPr lang="en-DE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EA00A70-B2DD-7D4C-A64E-742C48AFC11F}"/>
              </a:ext>
            </a:extLst>
          </p:cNvPr>
          <p:cNvCxnSpPr>
            <a:cxnSpLocks/>
          </p:cNvCxnSpPr>
          <p:nvPr/>
        </p:nvCxnSpPr>
        <p:spPr>
          <a:xfrm>
            <a:off x="9684648" y="3839625"/>
            <a:ext cx="492624" cy="0"/>
          </a:xfrm>
          <a:prstGeom prst="line">
            <a:avLst/>
          </a:prstGeom>
          <a:ln w="57150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B943FF15-E516-E1C7-AF94-357CB044D013}"/>
              </a:ext>
            </a:extLst>
          </p:cNvPr>
          <p:cNvSpPr txBox="1"/>
          <p:nvPr/>
        </p:nvSpPr>
        <p:spPr>
          <a:xfrm>
            <a:off x="8470600" y="3664841"/>
            <a:ext cx="1274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Layernrom</a:t>
            </a:r>
            <a:endParaRPr lang="en-DE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3A6E557-4BE1-A1E0-F502-1CFAEFDC968C}"/>
              </a:ext>
            </a:extLst>
          </p:cNvPr>
          <p:cNvCxnSpPr>
            <a:cxnSpLocks/>
          </p:cNvCxnSpPr>
          <p:nvPr/>
        </p:nvCxnSpPr>
        <p:spPr>
          <a:xfrm>
            <a:off x="9717544" y="2827387"/>
            <a:ext cx="492624" cy="0"/>
          </a:xfrm>
          <a:prstGeom prst="line">
            <a:avLst/>
          </a:prstGeom>
          <a:ln w="57150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7DBEC3D2-1AA9-FDD6-C695-391E727B1C30}"/>
              </a:ext>
            </a:extLst>
          </p:cNvPr>
          <p:cNvSpPr txBox="1"/>
          <p:nvPr/>
        </p:nvSpPr>
        <p:spPr>
          <a:xfrm>
            <a:off x="8503496" y="2652603"/>
            <a:ext cx="1304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Layernrom</a:t>
            </a:r>
            <a:endParaRPr lang="en-DE" dirty="0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C1D5046F-2114-F5B8-43AA-54B56BC1CA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096000" cy="4351338"/>
          </a:xfrm>
        </p:spPr>
        <p:txBody>
          <a:bodyPr/>
          <a:lstStyle/>
          <a:p>
            <a:r>
              <a:rPr lang="en-GB" dirty="0"/>
              <a:t>You think about linear interactions in any basis</a:t>
            </a:r>
          </a:p>
          <a:p>
            <a:r>
              <a:rPr lang="en-GB" dirty="0"/>
              <a:t>Does this apply to the Residual Stream?</a:t>
            </a:r>
          </a:p>
          <a:p>
            <a:pPr lvl="1"/>
            <a:r>
              <a:rPr lang="en-GB" dirty="0"/>
              <a:t>Interactions with the residual stream are (almost) linear</a:t>
            </a:r>
          </a:p>
          <a:p>
            <a:pPr lvl="1"/>
            <a:r>
              <a:rPr lang="en-GB" dirty="0"/>
              <a:t>Adam also has a preferred basis, because it is using RMSprop</a:t>
            </a:r>
          </a:p>
          <a:p>
            <a:r>
              <a:rPr lang="en-GB" dirty="0"/>
              <a:t>Don’t look at neurons</a:t>
            </a:r>
          </a:p>
          <a:p>
            <a:r>
              <a:rPr lang="en-GB" dirty="0"/>
              <a:t>Look at directions</a:t>
            </a:r>
          </a:p>
        </p:txBody>
      </p:sp>
    </p:spTree>
    <p:extLst>
      <p:ext uri="{BB962C8B-B14F-4D97-AF65-F5344CB8AC3E}">
        <p14:creationId xmlns:p14="http://schemas.microsoft.com/office/powerpoint/2010/main" val="23281919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E60896-4B1C-0CFB-201D-9F6D40D8C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Interpreting Activations 1: </a:t>
            </a:r>
            <a:r>
              <a:rPr lang="en-GB" dirty="0" err="1"/>
              <a:t>LogitLense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EE7707-F509-7401-EA8B-057657C8ED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34000" cy="4351338"/>
          </a:xfrm>
        </p:spPr>
        <p:txBody>
          <a:bodyPr/>
          <a:lstStyle/>
          <a:p>
            <a:r>
              <a:rPr lang="en-GB" dirty="0"/>
              <a:t>You can put any activation of the residual stream through the unembedding</a:t>
            </a:r>
          </a:p>
          <a:p>
            <a:r>
              <a:rPr lang="en-GB" dirty="0"/>
              <a:t>This gives you an Idea, what the models “current best guess” is, what the next token should be</a:t>
            </a:r>
          </a:p>
          <a:p>
            <a:r>
              <a:rPr lang="en-GB" dirty="0"/>
              <a:t>You can see roughly which layers are relevant for prediction</a:t>
            </a:r>
            <a:endParaRPr lang="en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1D813B-BC4D-4E02-0DCE-7763CAEB4C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200" y="1623477"/>
            <a:ext cx="3019847" cy="45534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2B3E0F0-6712-81D4-3B36-9D57EB2F43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621" b="74236"/>
          <a:stretch/>
        </p:blipFill>
        <p:spPr>
          <a:xfrm rot="5400000">
            <a:off x="9586612" y="2319427"/>
            <a:ext cx="1581764" cy="11731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6AEECF8-129D-3706-2F98-085B993AC7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621" b="74236"/>
          <a:stretch/>
        </p:blipFill>
        <p:spPr>
          <a:xfrm rot="5400000">
            <a:off x="9586614" y="3623289"/>
            <a:ext cx="1581764" cy="11731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C87759A-CBE5-544B-349C-891A40D744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621" b="74236"/>
          <a:stretch/>
        </p:blipFill>
        <p:spPr>
          <a:xfrm rot="5400000">
            <a:off x="9586613" y="4927151"/>
            <a:ext cx="1581764" cy="1173163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6CF4A07-AFF7-4E54-C86B-5591E8645891}"/>
              </a:ext>
            </a:extLst>
          </p:cNvPr>
          <p:cNvCxnSpPr/>
          <p:nvPr/>
        </p:nvCxnSpPr>
        <p:spPr>
          <a:xfrm>
            <a:off x="8453138" y="2840218"/>
            <a:ext cx="147781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05E0925-B9AD-D405-2588-A9586A1274EA}"/>
              </a:ext>
            </a:extLst>
          </p:cNvPr>
          <p:cNvCxnSpPr/>
          <p:nvPr/>
        </p:nvCxnSpPr>
        <p:spPr>
          <a:xfrm>
            <a:off x="8358096" y="3911894"/>
            <a:ext cx="147781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94D7180-725A-4BE2-BCD0-FCC3A06BA9D6}"/>
              </a:ext>
            </a:extLst>
          </p:cNvPr>
          <p:cNvCxnSpPr>
            <a:cxnSpLocks/>
          </p:cNvCxnSpPr>
          <p:nvPr/>
        </p:nvCxnSpPr>
        <p:spPr>
          <a:xfrm>
            <a:off x="8358096" y="5106710"/>
            <a:ext cx="147781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85839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E60896-4B1C-0CFB-201D-9F6D40D8C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Interpreting Activations 1: </a:t>
            </a:r>
            <a:r>
              <a:rPr lang="en-GB" dirty="0" err="1"/>
              <a:t>LogitLense</a:t>
            </a:r>
            <a:endParaRPr lang="en-DE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1D82210-7E8A-3BAD-31BC-8B4C1A1565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5645" y="1395180"/>
            <a:ext cx="6280230" cy="5340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5574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E60896-4B1C-0CFB-201D-9F6D40D8C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Interpreting Activations 2: Probes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EE7707-F509-7401-EA8B-057657C8ED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34000" cy="4351338"/>
          </a:xfrm>
        </p:spPr>
        <p:txBody>
          <a:bodyPr/>
          <a:lstStyle/>
          <a:p>
            <a:r>
              <a:rPr lang="en-GB" dirty="0"/>
              <a:t>If you have a behaviour, you want to track, you can produce example prompts (ex: lying)</a:t>
            </a:r>
          </a:p>
          <a:p>
            <a:r>
              <a:rPr lang="en-GB" dirty="0"/>
              <a:t>Measure activations on these examples</a:t>
            </a:r>
          </a:p>
          <a:p>
            <a:r>
              <a:rPr lang="en-GB" dirty="0"/>
              <a:t>Train classification algorithms (ex: linear fit) to distinguish these distributions</a:t>
            </a:r>
          </a:p>
          <a:p>
            <a:r>
              <a:rPr lang="en-GB" dirty="0"/>
              <a:t>Classify activations in the wild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D532AA2-3C4C-EEFD-F42D-652DEC582E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9924" y="1457238"/>
            <a:ext cx="4192020" cy="394352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CA4ED2C-891C-93B5-0BC3-9248DC3F20D7}"/>
              </a:ext>
            </a:extLst>
          </p:cNvPr>
          <p:cNvSpPr txBox="1"/>
          <p:nvPr/>
        </p:nvSpPr>
        <p:spPr>
          <a:xfrm>
            <a:off x="6316287" y="5888076"/>
            <a:ext cx="52462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“Inference-Time Intervention: Eliciting Truthful Answers from a Language Model” Li et al. 2023</a:t>
            </a:r>
          </a:p>
        </p:txBody>
      </p:sp>
    </p:spTree>
    <p:extLst>
      <p:ext uri="{BB962C8B-B14F-4D97-AF65-F5344CB8AC3E}">
        <p14:creationId xmlns:p14="http://schemas.microsoft.com/office/powerpoint/2010/main" val="23797309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8308</TotalTime>
  <Words>460</Words>
  <Application>Microsoft Office PowerPoint</Application>
  <PresentationFormat>Widescreen</PresentationFormat>
  <Paragraphs>67</Paragraphs>
  <Slides>17</Slides>
  <Notes>0</Notes>
  <HiddenSlides>2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-apple-system</vt:lpstr>
      <vt:lpstr>Aptos</vt:lpstr>
      <vt:lpstr>Aptos Display</vt:lpstr>
      <vt:lpstr>Arial</vt:lpstr>
      <vt:lpstr>Cambria Math</vt:lpstr>
      <vt:lpstr>var(--font_family_headings, var(--font_family_headings_preset, var(--font-family-title)))</vt:lpstr>
      <vt:lpstr>Office Theme</vt:lpstr>
      <vt:lpstr>Transformer Interpretability</vt:lpstr>
      <vt:lpstr>PowerPoint Presentation</vt:lpstr>
      <vt:lpstr>Why do we want to interpret features</vt:lpstr>
      <vt:lpstr>Recap: Transformer Architecture</vt:lpstr>
      <vt:lpstr>Recap: Transformer Architecture</vt:lpstr>
      <vt:lpstr>Transformers are mostly linear</vt:lpstr>
      <vt:lpstr>Interpreting Activations 1: LogitLense</vt:lpstr>
      <vt:lpstr>Interpreting Activations 1: LogitLense</vt:lpstr>
      <vt:lpstr>Interpreting Activations 2: Probes</vt:lpstr>
      <vt:lpstr>Interpreting Activations 3:  Addition</vt:lpstr>
      <vt:lpstr>Results of Activation Addition</vt:lpstr>
      <vt:lpstr>Superposition – the curse of interpretability</vt:lpstr>
      <vt:lpstr>Toy models of Superposition</vt:lpstr>
      <vt:lpstr>Toy models of Superposition</vt:lpstr>
      <vt:lpstr>Towards Monosemanticity: Sparse Autoencoders</vt:lpstr>
      <vt:lpstr>PowerPoint Presentation</vt:lpstr>
      <vt:lpstr>Understanding Features of SAEs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Transformer Interpretability</dc:title>
  <dc:creator>wuschel schulz</dc:creator>
  <cp:lastModifiedBy>wuschel schulz</cp:lastModifiedBy>
  <cp:revision>1</cp:revision>
  <dcterms:created xsi:type="dcterms:W3CDTF">2024-03-28T13:51:49Z</dcterms:created>
  <dcterms:modified xsi:type="dcterms:W3CDTF">2024-04-03T08:20:22Z</dcterms:modified>
</cp:coreProperties>
</file>